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notesMasterIdLst>
    <p:notesMasterId r:id="rId21"/>
  </p:notesMasterIdLst>
  <p:sldIdLst>
    <p:sldId id="315" r:id="rId2"/>
    <p:sldId id="277" r:id="rId3"/>
    <p:sldId id="282" r:id="rId4"/>
    <p:sldId id="303" r:id="rId5"/>
    <p:sldId id="304" r:id="rId6"/>
    <p:sldId id="306" r:id="rId7"/>
    <p:sldId id="305" r:id="rId8"/>
    <p:sldId id="307" r:id="rId9"/>
    <p:sldId id="308" r:id="rId10"/>
    <p:sldId id="309" r:id="rId11"/>
    <p:sldId id="310" r:id="rId12"/>
    <p:sldId id="286" r:id="rId13"/>
    <p:sldId id="287" r:id="rId14"/>
    <p:sldId id="311" r:id="rId15"/>
    <p:sldId id="312" r:id="rId16"/>
    <p:sldId id="313" r:id="rId17"/>
    <p:sldId id="295" r:id="rId18"/>
    <p:sldId id="314" r:id="rId19"/>
    <p:sldId id="316" r:id="rId20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2416" autoAdjust="0"/>
  </p:normalViewPr>
  <p:slideViewPr>
    <p:cSldViewPr>
      <p:cViewPr>
        <p:scale>
          <a:sx n="60" d="100"/>
          <a:sy n="60" d="100"/>
        </p:scale>
        <p:origin x="-16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30C62F-FA95-48E7-981E-D921A5F69152}" type="datetimeFigureOut">
              <a:rPr lang="pt-BR" smtClean="0"/>
              <a:t>06/07/2011</a:t>
            </a:fld>
            <a:endParaRPr lang="pt-BR" dirty="0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 dirty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8A8C90-2064-4F97-BC3A-E46D86C7031A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730155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21" name="Retângulo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3" name="Retângulo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Retângulo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2" name="Retângulo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783F5-2038-47A3-9DE9-59E28297EA5D}" type="datetime1">
              <a:rPr lang="pt-BR" smtClean="0"/>
              <a:t>06/07/2011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F52EC-836F-426C-985F-A7BDD8DB5056}" type="datetime1">
              <a:rPr lang="pt-BR" smtClean="0"/>
              <a:t>06/07/2011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E758B-D2A2-4BEB-AB0F-44708015B59B}" type="datetime1">
              <a:rPr lang="pt-BR" smtClean="0"/>
              <a:t>06/07/2011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7" name="Conector reto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Triângulo isósceles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Conector reto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7FBA4-8DA5-4590-B1E0-AC4FB4CE5A62}" type="datetime1">
              <a:rPr lang="pt-BR" smtClean="0"/>
              <a:t>06/07/2011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8" name="Espaço Reservado para Conteúdo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E9FD4F90-92B2-4D06-9FFA-D822ADFB4881}" type="datetime1">
              <a:rPr lang="pt-BR" smtClean="0"/>
              <a:t>06/07/2011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Retângulo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94E44-45D9-4D82-97B8-0782EF93F463}" type="datetime1">
              <a:rPr lang="pt-BR" smtClean="0"/>
              <a:t>06/07/2011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9" name="Espaço Reservado para Conteúdo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FFFF9-70B7-468E-9533-242E902EA6D8}" type="datetime1">
              <a:rPr lang="pt-BR" smtClean="0"/>
              <a:t>06/07/2011</a:t>
            </a:fld>
            <a:endParaRPr lang="pt-BR" dirty="0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3" name="Espaço Reservado para Conteúdo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BA6F8-7C80-4246-A688-39512600F2DC}" type="datetime1">
              <a:rPr lang="pt-BR" smtClean="0"/>
              <a:t>06/07/2011</a:t>
            </a:fld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6" name="Triângulo isósceles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2C957-9AF4-4359-87BE-195662F8C1E5}" type="datetime1">
              <a:rPr lang="pt-BR" smtClean="0"/>
              <a:t>06/07/2011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5" name="Conector reto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Triângulo isósceles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E579D-5F28-4F12-881D-9445982204A0}" type="datetime1">
              <a:rPr lang="pt-BR" smtClean="0"/>
              <a:t>06/07/2011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8" name="Conector reto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Conector reto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Triângulo isósceles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Espaço Reservado para Conteúdo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pt-BR" dirty="0" smtClean="0"/>
              <a:t>Clique no ícone para adicionar uma imagem</a:t>
            </a:r>
            <a:endParaRPr kumimoji="0"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DC71C-18B5-4173-8BC3-0572BA00063F}" type="datetime1">
              <a:rPr lang="pt-BR" smtClean="0"/>
              <a:t>06/07/2011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8" name="Conector reto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Triângulo isósceles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Retângulo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Espaço Reservado para Título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13" name="Espaço Reservado para Texto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BR" smtClean="0"/>
              <a:t>Clique para editar 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14" name="Espaço Reservado para Data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83783F5-2038-47A3-9DE9-59E28297EA5D}" type="datetime1">
              <a:rPr lang="pt-BR" smtClean="0"/>
              <a:t>06/07/2011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pt-BR" dirty="0"/>
          </a:p>
        </p:txBody>
      </p:sp>
      <p:sp>
        <p:nvSpPr>
          <p:cNvPr id="28" name="Conector reto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Conector reto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Triângulo isósceles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spaço Reservado para Número de Slide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 smtClean="0"/>
              <a:t>Project 2010</a:t>
            </a:r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BR" dirty="0" smtClean="0"/>
              <a:t>Geovani Ferreira Gonçalves</a:t>
            </a:r>
          </a:p>
          <a:p>
            <a:endParaRPr lang="pt-B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268759"/>
            <a:ext cx="4843611" cy="1673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8882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Custos no Projeto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10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Recursos de Material</a:t>
            </a:r>
          </a:p>
          <a:p>
            <a:pPr lvl="1"/>
            <a:r>
              <a:rPr lang="pt-BR" dirty="0" smtClean="0"/>
              <a:t>É possível utilizar duas formas para associar o custo:</a:t>
            </a:r>
          </a:p>
          <a:p>
            <a:pPr lvl="2"/>
            <a:r>
              <a:rPr lang="pt-BR" dirty="0" smtClean="0"/>
              <a:t>Taxa Padrão</a:t>
            </a:r>
          </a:p>
          <a:p>
            <a:pPr lvl="3"/>
            <a:r>
              <a:rPr lang="pt-BR" dirty="0" smtClean="0"/>
              <a:t>Armazena o </a:t>
            </a:r>
            <a:r>
              <a:rPr lang="pt-BR" b="1" dirty="0" smtClean="0"/>
              <a:t>valor de cada material</a:t>
            </a:r>
            <a:r>
              <a:rPr lang="pt-BR" dirty="0" smtClean="0"/>
              <a:t> que será associado com a tarefa.</a:t>
            </a:r>
          </a:p>
          <a:p>
            <a:pPr lvl="3"/>
            <a:r>
              <a:rPr lang="pt-BR" dirty="0" smtClean="0"/>
              <a:t>Exemplo: custo do milheiro de tijolos.</a:t>
            </a:r>
          </a:p>
          <a:p>
            <a:pPr lvl="2"/>
            <a:r>
              <a:rPr lang="pt-BR" dirty="0" smtClean="0"/>
              <a:t>Custo por Uso</a:t>
            </a:r>
          </a:p>
          <a:p>
            <a:pPr lvl="3"/>
            <a:r>
              <a:rPr lang="pt-BR" dirty="0" smtClean="0"/>
              <a:t>Armazena a </a:t>
            </a:r>
            <a:r>
              <a:rPr lang="pt-BR" b="1" dirty="0" smtClean="0"/>
              <a:t>taxa de uso do material</a:t>
            </a:r>
            <a:r>
              <a:rPr lang="pt-BR" dirty="0" smtClean="0"/>
              <a:t>, independente da quantidade de recursos associada à tarefa.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534043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Custos no Projeto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11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Pagamento dos Custos do Recurso</a:t>
            </a:r>
          </a:p>
          <a:p>
            <a:pPr lvl="1"/>
            <a:r>
              <a:rPr lang="pt-BR" dirty="0" smtClean="0"/>
              <a:t>É configurada à partir do campo </a:t>
            </a:r>
            <a:r>
              <a:rPr lang="pt-BR" b="1" dirty="0" smtClean="0">
                <a:solidFill>
                  <a:srgbClr val="FF0000"/>
                </a:solidFill>
              </a:rPr>
              <a:t>Acumular</a:t>
            </a:r>
            <a:r>
              <a:rPr lang="pt-BR" dirty="0" smtClean="0"/>
              <a:t>:</a:t>
            </a:r>
          </a:p>
          <a:p>
            <a:pPr lvl="2"/>
            <a:r>
              <a:rPr lang="pt-BR" dirty="0" smtClean="0"/>
              <a:t>Início</a:t>
            </a:r>
          </a:p>
          <a:p>
            <a:pPr lvl="3"/>
            <a:r>
              <a:rPr lang="pt-BR" dirty="0" smtClean="0"/>
              <a:t>O pagamento é realizado no </a:t>
            </a:r>
            <a:r>
              <a:rPr lang="pt-BR" b="1" dirty="0" smtClean="0"/>
              <a:t>início da atividade</a:t>
            </a:r>
            <a:r>
              <a:rPr lang="pt-BR" dirty="0" smtClean="0"/>
              <a:t>.</a:t>
            </a:r>
          </a:p>
          <a:p>
            <a:pPr lvl="2"/>
            <a:r>
              <a:rPr lang="pt-BR" dirty="0" smtClean="0"/>
              <a:t>Rateado</a:t>
            </a:r>
            <a:endParaRPr lang="pt-BR" dirty="0"/>
          </a:p>
          <a:p>
            <a:pPr lvl="3"/>
            <a:r>
              <a:rPr lang="pt-BR" dirty="0"/>
              <a:t>O pagamento é realizado </a:t>
            </a:r>
            <a:r>
              <a:rPr lang="pt-BR" b="1" dirty="0" smtClean="0"/>
              <a:t>proporcionalmente à duração da </a:t>
            </a:r>
            <a:r>
              <a:rPr lang="pt-BR" b="1" dirty="0"/>
              <a:t>atividade</a:t>
            </a:r>
            <a:r>
              <a:rPr lang="pt-BR" dirty="0"/>
              <a:t>.</a:t>
            </a:r>
          </a:p>
          <a:p>
            <a:pPr lvl="2"/>
            <a:r>
              <a:rPr lang="pt-BR" dirty="0" smtClean="0"/>
              <a:t>Fim</a:t>
            </a:r>
            <a:endParaRPr lang="pt-BR" dirty="0"/>
          </a:p>
          <a:p>
            <a:pPr lvl="3"/>
            <a:r>
              <a:rPr lang="pt-BR" dirty="0"/>
              <a:t>O pagamento é realizado </a:t>
            </a:r>
            <a:r>
              <a:rPr lang="pt-BR" dirty="0" smtClean="0"/>
              <a:t>após o </a:t>
            </a:r>
            <a:r>
              <a:rPr lang="pt-BR" b="1" dirty="0" smtClean="0"/>
              <a:t>término da </a:t>
            </a:r>
            <a:r>
              <a:rPr lang="pt-BR" b="1" dirty="0"/>
              <a:t>atividade</a:t>
            </a:r>
            <a:r>
              <a:rPr lang="pt-BR" dirty="0" smtClean="0"/>
              <a:t>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2608642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Exercício</a:t>
            </a:r>
            <a:endParaRPr lang="pt-BR" dirty="0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12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b="1" i="1" dirty="0" smtClean="0">
                <a:solidFill>
                  <a:srgbClr val="FF0000"/>
                </a:solidFill>
              </a:rPr>
              <a:t>Reforma de </a:t>
            </a:r>
            <a:r>
              <a:rPr lang="pt-BR" b="1" i="1" dirty="0">
                <a:solidFill>
                  <a:srgbClr val="FF0000"/>
                </a:solidFill>
              </a:rPr>
              <a:t>uma C</a:t>
            </a:r>
            <a:r>
              <a:rPr lang="pt-BR" b="1" i="1" dirty="0" smtClean="0">
                <a:solidFill>
                  <a:srgbClr val="FF0000"/>
                </a:solidFill>
              </a:rPr>
              <a:t>asa</a:t>
            </a:r>
          </a:p>
          <a:p>
            <a:pPr lvl="1"/>
            <a:r>
              <a:rPr lang="pt-BR" b="1" dirty="0"/>
              <a:t>Parte </a:t>
            </a:r>
            <a:r>
              <a:rPr lang="pt-BR" b="1" dirty="0" smtClean="0"/>
              <a:t>1, 2, 3</a:t>
            </a:r>
            <a:r>
              <a:rPr lang="pt-BR" b="1" dirty="0"/>
              <a:t> </a:t>
            </a:r>
            <a:r>
              <a:rPr lang="pt-BR" b="1" dirty="0" smtClean="0"/>
              <a:t>e 4</a:t>
            </a:r>
          </a:p>
          <a:p>
            <a:pPr lvl="2"/>
            <a:endParaRPr lang="pt-BR" b="1" dirty="0" smtClean="0"/>
          </a:p>
          <a:p>
            <a:pPr lvl="1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4750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Atribuição de Recursos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13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Permite especificar quais </a:t>
            </a:r>
            <a:r>
              <a:rPr lang="pt-BR" b="1" i="1" dirty="0" smtClean="0">
                <a:solidFill>
                  <a:srgbClr val="0070C0"/>
                </a:solidFill>
              </a:rPr>
              <a:t>recursos</a:t>
            </a:r>
            <a:r>
              <a:rPr lang="pt-BR" dirty="0" smtClean="0">
                <a:solidFill>
                  <a:srgbClr val="0070C0"/>
                </a:solidFill>
              </a:rPr>
              <a:t> </a:t>
            </a:r>
            <a:r>
              <a:rPr lang="pt-BR" dirty="0" smtClean="0"/>
              <a:t>e o </a:t>
            </a:r>
            <a:r>
              <a:rPr lang="pt-BR" b="1" i="1" dirty="0">
                <a:solidFill>
                  <a:srgbClr val="0070C0"/>
                </a:solidFill>
              </a:rPr>
              <a:t>percentual de alocação</a:t>
            </a:r>
            <a:r>
              <a:rPr lang="pt-BR" dirty="0" smtClean="0"/>
              <a:t> de cada recurso para a tarefa.</a:t>
            </a:r>
          </a:p>
          <a:p>
            <a:r>
              <a:rPr lang="pt-BR" dirty="0" smtClean="0"/>
              <a:t>No momento da atribuição é possível visualizar gráficos de locação e disponibilidade do recurso.</a:t>
            </a:r>
          </a:p>
          <a:p>
            <a:r>
              <a:rPr lang="pt-BR" dirty="0" smtClean="0"/>
              <a:t>É possível fazer filtros na lista de recursos.</a:t>
            </a:r>
          </a:p>
          <a:p>
            <a:endParaRPr lang="pt-BR" dirty="0"/>
          </a:p>
          <a:p>
            <a:endParaRPr lang="pt-BR" dirty="0" smtClean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257851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Exercício</a:t>
            </a:r>
            <a:endParaRPr lang="pt-BR" dirty="0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14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b="1" i="1" dirty="0">
                <a:solidFill>
                  <a:srgbClr val="FF0000"/>
                </a:solidFill>
              </a:rPr>
              <a:t>Reforma de uma Casa</a:t>
            </a:r>
          </a:p>
          <a:p>
            <a:pPr lvl="1"/>
            <a:r>
              <a:rPr lang="pt-BR" b="1"/>
              <a:t>Parte </a:t>
            </a:r>
            <a:r>
              <a:rPr lang="pt-BR" b="1" smtClean="0"/>
              <a:t>5 e 6</a:t>
            </a:r>
            <a:endParaRPr lang="pt-BR" b="1" dirty="0"/>
          </a:p>
          <a:p>
            <a:pPr lvl="1"/>
            <a:endParaRPr lang="pt-BR" b="1" dirty="0" smtClean="0"/>
          </a:p>
          <a:p>
            <a:pPr lvl="2"/>
            <a:endParaRPr lang="pt-BR" b="1" dirty="0" smtClean="0"/>
          </a:p>
          <a:p>
            <a:pPr lvl="2"/>
            <a:endParaRPr lang="pt-BR" b="1" dirty="0" smtClean="0"/>
          </a:p>
          <a:p>
            <a:pPr lvl="1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551236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Atribuição de Recursos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15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Tipo da Tarefa</a:t>
            </a:r>
          </a:p>
          <a:p>
            <a:pPr lvl="1"/>
            <a:r>
              <a:rPr lang="pt-BR" dirty="0" smtClean="0"/>
              <a:t>A vinculação de recursos à tarefa pode modificá-la.</a:t>
            </a:r>
          </a:p>
          <a:p>
            <a:pPr lvl="1"/>
            <a:r>
              <a:rPr lang="pt-BR" dirty="0" smtClean="0"/>
              <a:t>Isto ocorre devido a configuração de um campo chamado </a:t>
            </a:r>
            <a:r>
              <a:rPr lang="pt-BR" b="1" dirty="0" smtClean="0"/>
              <a:t>Tipo da Tarefa</a:t>
            </a:r>
            <a:r>
              <a:rPr lang="pt-BR" dirty="0" smtClean="0"/>
              <a:t>.</a:t>
            </a:r>
          </a:p>
          <a:p>
            <a:pPr lvl="1"/>
            <a:r>
              <a:rPr lang="pt-BR" dirty="0" smtClean="0"/>
              <a:t>O Project calcula a duração da tarefa da seguinte forma:</a:t>
            </a:r>
          </a:p>
          <a:p>
            <a:pPr lvl="1"/>
            <a:endParaRPr lang="pt-BR" dirty="0"/>
          </a:p>
          <a:p>
            <a:pPr lvl="2"/>
            <a:r>
              <a:rPr lang="pt-BR" b="1" dirty="0" smtClean="0">
                <a:solidFill>
                  <a:srgbClr val="0070C0"/>
                </a:solidFill>
              </a:rPr>
              <a:t>Duração = Trabalho / Unidades</a:t>
            </a:r>
          </a:p>
          <a:p>
            <a:pPr lvl="2"/>
            <a:endParaRPr lang="pt-BR" b="1" dirty="0">
              <a:solidFill>
                <a:srgbClr val="0070C0"/>
              </a:solidFill>
            </a:endParaRPr>
          </a:p>
          <a:p>
            <a:pPr lvl="1"/>
            <a:r>
              <a:rPr lang="pt-BR" dirty="0" smtClean="0"/>
              <a:t>Onde</a:t>
            </a:r>
          </a:p>
          <a:p>
            <a:pPr lvl="2"/>
            <a:r>
              <a:rPr lang="pt-BR" b="1" dirty="0" smtClean="0">
                <a:solidFill>
                  <a:srgbClr val="0070C0"/>
                </a:solidFill>
              </a:rPr>
              <a:t>Trabalho</a:t>
            </a:r>
            <a:r>
              <a:rPr lang="pt-BR" dirty="0" smtClean="0"/>
              <a:t>: quantidade de horas para executar a tarefa.</a:t>
            </a:r>
          </a:p>
          <a:p>
            <a:pPr lvl="2"/>
            <a:r>
              <a:rPr lang="pt-BR" b="1" dirty="0">
                <a:solidFill>
                  <a:srgbClr val="0070C0"/>
                </a:solidFill>
              </a:rPr>
              <a:t>Unidades</a:t>
            </a:r>
            <a:r>
              <a:rPr lang="pt-BR" dirty="0" smtClean="0"/>
              <a:t>: quantidade de recursos atribuídos à </a:t>
            </a:r>
            <a:r>
              <a:rPr lang="pt-BR" dirty="0"/>
              <a:t>tarefa.</a:t>
            </a:r>
          </a:p>
        </p:txBody>
      </p:sp>
    </p:spTree>
    <p:extLst>
      <p:ext uri="{BB962C8B-B14F-4D97-AF65-F5344CB8AC3E}">
        <p14:creationId xmlns:p14="http://schemas.microsoft.com/office/powerpoint/2010/main" val="3227539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Atribuição de Recursos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16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pt-BR" dirty="0" smtClean="0"/>
              <a:t>Durações </a:t>
            </a:r>
            <a:r>
              <a:rPr lang="pt-BR" dirty="0"/>
              <a:t>fixas:</a:t>
            </a:r>
          </a:p>
          <a:p>
            <a:pPr lvl="2"/>
            <a:r>
              <a:rPr lang="pt-BR" dirty="0"/>
              <a:t>Se </a:t>
            </a:r>
            <a:r>
              <a:rPr lang="pt-BR" dirty="0" smtClean="0"/>
              <a:t>o </a:t>
            </a:r>
            <a:r>
              <a:rPr lang="pt-BR" b="1" i="1" dirty="0" smtClean="0"/>
              <a:t>recurso</a:t>
            </a:r>
            <a:r>
              <a:rPr lang="pt-BR" dirty="0" smtClean="0"/>
              <a:t> </a:t>
            </a:r>
            <a:r>
              <a:rPr lang="pt-BR" dirty="0"/>
              <a:t>for </a:t>
            </a:r>
            <a:r>
              <a:rPr lang="pt-BR" dirty="0" smtClean="0"/>
              <a:t>aumentado </a:t>
            </a:r>
            <a:r>
              <a:rPr lang="pt-BR" dirty="0"/>
              <a:t>(percentual ou novo recurso), o </a:t>
            </a:r>
            <a:r>
              <a:rPr lang="pt-BR" b="1" i="1" dirty="0"/>
              <a:t>trabalho será maior</a:t>
            </a:r>
            <a:r>
              <a:rPr lang="pt-BR" dirty="0" smtClean="0"/>
              <a:t>.</a:t>
            </a:r>
          </a:p>
          <a:p>
            <a:pPr lvl="2"/>
            <a:r>
              <a:rPr lang="pt-BR" dirty="0"/>
              <a:t>Se </a:t>
            </a:r>
            <a:r>
              <a:rPr lang="pt-BR" dirty="0" smtClean="0"/>
              <a:t>o </a:t>
            </a:r>
            <a:r>
              <a:rPr lang="pt-BR" b="1" i="1" dirty="0" smtClean="0"/>
              <a:t>trabalho</a:t>
            </a:r>
            <a:r>
              <a:rPr lang="pt-BR" dirty="0" smtClean="0"/>
              <a:t> </a:t>
            </a:r>
            <a:r>
              <a:rPr lang="pt-BR" dirty="0"/>
              <a:t>for </a:t>
            </a:r>
            <a:r>
              <a:rPr lang="pt-BR" dirty="0" smtClean="0"/>
              <a:t>aumentado, </a:t>
            </a:r>
            <a:r>
              <a:rPr lang="pt-BR" dirty="0"/>
              <a:t>o </a:t>
            </a:r>
            <a:r>
              <a:rPr lang="pt-BR" b="1" i="1" dirty="0" smtClean="0"/>
              <a:t>percentual do recurso </a:t>
            </a:r>
            <a:r>
              <a:rPr lang="pt-BR" b="1" i="1" dirty="0"/>
              <a:t>será maior</a:t>
            </a:r>
            <a:r>
              <a:rPr lang="pt-BR" dirty="0"/>
              <a:t>.</a:t>
            </a:r>
          </a:p>
          <a:p>
            <a:pPr lvl="1"/>
            <a:r>
              <a:rPr lang="pt-BR" dirty="0" smtClean="0"/>
              <a:t>Trabalho fixo:</a:t>
            </a:r>
          </a:p>
          <a:p>
            <a:pPr lvl="2"/>
            <a:r>
              <a:rPr lang="pt-BR" dirty="0"/>
              <a:t>Se </a:t>
            </a:r>
            <a:r>
              <a:rPr lang="pt-BR" dirty="0" smtClean="0"/>
              <a:t>o </a:t>
            </a:r>
            <a:r>
              <a:rPr lang="pt-BR" b="1" i="1" dirty="0" smtClean="0"/>
              <a:t>recurso</a:t>
            </a:r>
            <a:r>
              <a:rPr lang="pt-BR" dirty="0" smtClean="0"/>
              <a:t> </a:t>
            </a:r>
            <a:r>
              <a:rPr lang="pt-BR" dirty="0"/>
              <a:t>for </a:t>
            </a:r>
            <a:r>
              <a:rPr lang="pt-BR" dirty="0" smtClean="0"/>
              <a:t>aumentado </a:t>
            </a:r>
            <a:r>
              <a:rPr lang="pt-BR" dirty="0"/>
              <a:t>(percentual ou novo recurso), </a:t>
            </a:r>
            <a:r>
              <a:rPr lang="pt-BR" dirty="0" smtClean="0"/>
              <a:t>a </a:t>
            </a:r>
            <a:r>
              <a:rPr lang="pt-BR" b="1" i="1" dirty="0" smtClean="0"/>
              <a:t>duração será menor</a:t>
            </a:r>
            <a:r>
              <a:rPr lang="pt-BR" dirty="0" smtClean="0"/>
              <a:t>.</a:t>
            </a:r>
          </a:p>
          <a:p>
            <a:pPr lvl="2"/>
            <a:r>
              <a:rPr lang="pt-BR" dirty="0"/>
              <a:t>Se a </a:t>
            </a:r>
            <a:r>
              <a:rPr lang="pt-BR" b="1" i="1" dirty="0" smtClean="0"/>
              <a:t>duração</a:t>
            </a:r>
            <a:r>
              <a:rPr lang="pt-BR" dirty="0" smtClean="0"/>
              <a:t> for aumentada, </a:t>
            </a:r>
            <a:r>
              <a:rPr lang="pt-BR" dirty="0"/>
              <a:t>o </a:t>
            </a:r>
            <a:r>
              <a:rPr lang="pt-BR" b="1" i="1" dirty="0"/>
              <a:t>percentual do recurso será</a:t>
            </a:r>
            <a:r>
              <a:rPr lang="pt-BR" b="1" i="1" dirty="0" smtClean="0"/>
              <a:t> </a:t>
            </a:r>
            <a:r>
              <a:rPr lang="pt-BR" b="1" i="1" dirty="0"/>
              <a:t>menor</a:t>
            </a:r>
            <a:r>
              <a:rPr lang="pt-BR" dirty="0"/>
              <a:t>.</a:t>
            </a:r>
          </a:p>
          <a:p>
            <a:pPr lvl="1"/>
            <a:r>
              <a:rPr lang="pt-BR" dirty="0" smtClean="0"/>
              <a:t>Unidades </a:t>
            </a:r>
            <a:r>
              <a:rPr lang="pt-BR" dirty="0"/>
              <a:t>fixas: </a:t>
            </a:r>
          </a:p>
          <a:p>
            <a:pPr lvl="2"/>
            <a:r>
              <a:rPr lang="pt-BR" dirty="0"/>
              <a:t>Se a </a:t>
            </a:r>
            <a:r>
              <a:rPr lang="pt-BR" b="1" i="1" dirty="0"/>
              <a:t>duração</a:t>
            </a:r>
            <a:r>
              <a:rPr lang="pt-BR" dirty="0"/>
              <a:t> for aumentada, o </a:t>
            </a:r>
            <a:r>
              <a:rPr lang="pt-BR" b="1" i="1" dirty="0"/>
              <a:t>trabalho será maior</a:t>
            </a:r>
            <a:r>
              <a:rPr lang="pt-BR" dirty="0"/>
              <a:t>.</a:t>
            </a:r>
          </a:p>
          <a:p>
            <a:pPr lvl="2"/>
            <a:r>
              <a:rPr lang="pt-BR" dirty="0" smtClean="0"/>
              <a:t>Se o </a:t>
            </a:r>
            <a:r>
              <a:rPr lang="pt-BR" b="1" i="1" dirty="0"/>
              <a:t>trabalho</a:t>
            </a:r>
            <a:r>
              <a:rPr lang="pt-BR" dirty="0"/>
              <a:t> for </a:t>
            </a:r>
            <a:r>
              <a:rPr lang="pt-BR" dirty="0" smtClean="0"/>
              <a:t>aumentado, </a:t>
            </a:r>
            <a:r>
              <a:rPr lang="pt-BR" dirty="0"/>
              <a:t>a </a:t>
            </a:r>
            <a:r>
              <a:rPr lang="pt-BR" b="1" i="1" dirty="0"/>
              <a:t>duração será maior</a:t>
            </a:r>
            <a:r>
              <a:rPr lang="pt-BR" dirty="0" smtClean="0"/>
              <a:t>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4226785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Laboratório</a:t>
            </a:r>
            <a:endParaRPr lang="pt-BR" dirty="0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17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b="1" i="1" dirty="0" smtClean="0">
                <a:solidFill>
                  <a:srgbClr val="FF0000"/>
                </a:solidFill>
              </a:rPr>
              <a:t>Tipo </a:t>
            </a:r>
            <a:r>
              <a:rPr lang="pt-BR" b="1" i="1" dirty="0">
                <a:solidFill>
                  <a:srgbClr val="FF0000"/>
                </a:solidFill>
              </a:rPr>
              <a:t>da Tarefa.</a:t>
            </a:r>
            <a:endParaRPr lang="pt-BR" b="1" i="1" dirty="0" smtClean="0">
              <a:solidFill>
                <a:srgbClr val="FF0000"/>
              </a:solidFill>
            </a:endParaRPr>
          </a:p>
          <a:p>
            <a:pPr lvl="1"/>
            <a:endParaRPr lang="pt-BR" b="1" dirty="0" smtClean="0"/>
          </a:p>
          <a:p>
            <a:pPr lvl="1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337767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Recursos do Project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18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Formatação do Gráfico de Gantt</a:t>
            </a:r>
          </a:p>
          <a:p>
            <a:r>
              <a:rPr lang="pt-BR" dirty="0" smtClean="0"/>
              <a:t>Filtros de Tarefas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4443115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Bibliografia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4294967295"/>
          </p:nvPr>
        </p:nvSpPr>
        <p:spPr>
          <a:xfrm>
            <a:off x="612648" y="6356350"/>
            <a:ext cx="1981200" cy="365760"/>
          </a:xfrm>
        </p:spPr>
        <p:txBody>
          <a:bodyPr/>
          <a:lstStyle/>
          <a:p>
            <a:fld id="{693452DA-3DBF-4882-BDDD-33D960236298}" type="slidenum">
              <a:rPr lang="pt-BR" smtClean="0"/>
              <a:t>19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sz="2400" dirty="0" smtClean="0"/>
              <a:t>BERNARDES</a:t>
            </a:r>
            <a:r>
              <a:rPr lang="pt-BR" sz="2400" dirty="0"/>
              <a:t>, M. M. E. S. </a:t>
            </a:r>
            <a:r>
              <a:rPr lang="pt-BR" sz="2400" b="1" dirty="0"/>
              <a:t>Microsoft Project 2010:</a:t>
            </a:r>
            <a:r>
              <a:rPr lang="pt-BR" sz="2400" dirty="0"/>
              <a:t> Gestão e Desenvolvimento de Projetos. 1ª. ed. São Paulo: Érica, 2010</a:t>
            </a:r>
            <a:r>
              <a:rPr lang="pt-BR" sz="2400" dirty="0" smtClean="0"/>
              <a:t>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013567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Tema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2</a:t>
            </a:fld>
            <a:endParaRPr lang="pt-BR" dirty="0"/>
          </a:p>
        </p:txBody>
      </p:sp>
      <p:sp>
        <p:nvSpPr>
          <p:cNvPr id="7" name="Espaço Reservado para Conteúdo 6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05 – Trabalho com Recursos.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145527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Recursos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3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São equipamentos e/ ou pessoas, materiais e financeiros.</a:t>
            </a:r>
          </a:p>
          <a:p>
            <a:r>
              <a:rPr lang="pt-BR" dirty="0" smtClean="0"/>
              <a:t>Podem estar associados à uma ou mais tarefas do projeto.</a:t>
            </a:r>
          </a:p>
          <a:p>
            <a:r>
              <a:rPr lang="pt-BR" dirty="0" smtClean="0"/>
              <a:t>Existem três tipos de recurso:</a:t>
            </a:r>
          </a:p>
          <a:p>
            <a:pPr lvl="1"/>
            <a:r>
              <a:rPr lang="pt-BR" dirty="0" smtClean="0"/>
              <a:t>Trabalho:</a:t>
            </a:r>
          </a:p>
          <a:p>
            <a:pPr lvl="2"/>
            <a:r>
              <a:rPr lang="pt-BR" dirty="0" smtClean="0"/>
              <a:t>Pessoas ou equipamentos utilizados nas tarefas do projeto.</a:t>
            </a:r>
          </a:p>
          <a:p>
            <a:pPr lvl="1"/>
            <a:r>
              <a:rPr lang="pt-BR" dirty="0" smtClean="0"/>
              <a:t>Material</a:t>
            </a:r>
          </a:p>
          <a:p>
            <a:pPr lvl="2"/>
            <a:r>
              <a:rPr lang="pt-BR" dirty="0" smtClean="0"/>
              <a:t>Suprimentos necessários para executar a tarefa.</a:t>
            </a:r>
          </a:p>
          <a:p>
            <a:pPr lvl="1"/>
            <a:r>
              <a:rPr lang="pt-BR" dirty="0" smtClean="0"/>
              <a:t>Custo</a:t>
            </a:r>
          </a:p>
          <a:p>
            <a:pPr lvl="2"/>
            <a:r>
              <a:rPr lang="pt-BR" dirty="0" smtClean="0"/>
              <a:t>São itens de custo determinados.</a:t>
            </a:r>
          </a:p>
          <a:p>
            <a:pPr lvl="2"/>
            <a:r>
              <a:rPr lang="pt-BR" dirty="0" smtClean="0"/>
              <a:t>Podemos citar como exemplo a terceirização de um serviço.</a:t>
            </a:r>
          </a:p>
          <a:p>
            <a:pPr lvl="2"/>
            <a:r>
              <a:rPr lang="pt-BR" dirty="0" smtClean="0"/>
              <a:t>Seu valor é definido diretamente na tarefa associada.</a:t>
            </a:r>
          </a:p>
          <a:p>
            <a:endParaRPr lang="pt-BR" dirty="0" smtClean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222938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Recursos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4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Para acessar os recursos do projeto, utilize a </a:t>
            </a:r>
            <a:r>
              <a:rPr lang="pt-BR" b="1" i="1" dirty="0" smtClean="0">
                <a:solidFill>
                  <a:srgbClr val="00B0F0"/>
                </a:solidFill>
              </a:rPr>
              <a:t>Planilha de Recursos</a:t>
            </a:r>
            <a:r>
              <a:rPr lang="pt-BR" dirty="0" smtClean="0"/>
              <a:t>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951095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Informações dos Recurso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5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Guia Geral:</a:t>
            </a:r>
          </a:p>
          <a:p>
            <a:pPr lvl="1"/>
            <a:r>
              <a:rPr lang="pt-BR" dirty="0" smtClean="0"/>
              <a:t>Nome do recurso</a:t>
            </a:r>
          </a:p>
          <a:p>
            <a:pPr lvl="2"/>
            <a:r>
              <a:rPr lang="pt-BR" dirty="0" smtClean="0"/>
              <a:t>Armazena o nome do recurso do projeto.</a:t>
            </a:r>
          </a:p>
          <a:p>
            <a:pPr lvl="1"/>
            <a:r>
              <a:rPr lang="pt-BR" dirty="0" smtClean="0"/>
              <a:t>Iniciais</a:t>
            </a:r>
          </a:p>
          <a:p>
            <a:pPr lvl="2"/>
            <a:r>
              <a:rPr lang="pt-BR" dirty="0" smtClean="0"/>
              <a:t>Armazena a inicial do nome do recurso.</a:t>
            </a:r>
          </a:p>
          <a:p>
            <a:pPr lvl="1"/>
            <a:r>
              <a:rPr lang="pt-BR" dirty="0" smtClean="0"/>
              <a:t>Grupo</a:t>
            </a:r>
          </a:p>
          <a:p>
            <a:pPr lvl="2"/>
            <a:r>
              <a:rPr lang="pt-BR" dirty="0" smtClean="0"/>
              <a:t>Permite fazer o agrupamento dos recursos.</a:t>
            </a:r>
          </a:p>
          <a:p>
            <a:pPr lvl="1"/>
            <a:r>
              <a:rPr lang="pt-BR" dirty="0" smtClean="0"/>
              <a:t>Tipo de reserva</a:t>
            </a:r>
          </a:p>
          <a:p>
            <a:pPr lvl="2"/>
            <a:r>
              <a:rPr lang="pt-BR" dirty="0" smtClean="0"/>
              <a:t>Indica a se o recurso estará comprometido ou não.</a:t>
            </a:r>
          </a:p>
          <a:p>
            <a:pPr lvl="1"/>
            <a:r>
              <a:rPr lang="pt-BR" dirty="0" smtClean="0"/>
              <a:t>Tipo</a:t>
            </a:r>
          </a:p>
          <a:p>
            <a:pPr lvl="2"/>
            <a:r>
              <a:rPr lang="pt-BR" dirty="0" smtClean="0"/>
              <a:t>Indica o tipo do recurso: </a:t>
            </a:r>
            <a:r>
              <a:rPr lang="pt-BR" b="1" dirty="0"/>
              <a:t>trabalho</a:t>
            </a:r>
            <a:r>
              <a:rPr lang="pt-BR" dirty="0" smtClean="0"/>
              <a:t>, </a:t>
            </a:r>
            <a:r>
              <a:rPr lang="pt-BR" b="1" dirty="0"/>
              <a:t>material</a:t>
            </a:r>
            <a:r>
              <a:rPr lang="pt-BR" dirty="0" smtClean="0"/>
              <a:t> ou </a:t>
            </a:r>
            <a:r>
              <a:rPr lang="pt-BR" b="1" dirty="0" smtClean="0"/>
              <a:t>custo</a:t>
            </a:r>
            <a:r>
              <a:rPr lang="pt-BR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686795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Informações dos Recurso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6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lvl="1"/>
            <a:r>
              <a:rPr lang="pt-BR" dirty="0" smtClean="0"/>
              <a:t>Genérico</a:t>
            </a:r>
          </a:p>
          <a:p>
            <a:pPr lvl="2"/>
            <a:r>
              <a:rPr lang="pt-BR" dirty="0" smtClean="0"/>
              <a:t>Não é um recurso real.</a:t>
            </a:r>
          </a:p>
          <a:p>
            <a:pPr lvl="2"/>
            <a:r>
              <a:rPr lang="pt-BR" dirty="0" smtClean="0"/>
              <a:t>Indica apenas a qualificação do recurso para executar a tarefa.</a:t>
            </a:r>
          </a:p>
          <a:p>
            <a:pPr lvl="1"/>
            <a:r>
              <a:rPr lang="pt-BR" dirty="0" smtClean="0"/>
              <a:t>Orçamento</a:t>
            </a:r>
          </a:p>
          <a:p>
            <a:pPr lvl="2"/>
            <a:r>
              <a:rPr lang="pt-BR" dirty="0" smtClean="0"/>
              <a:t>Faz parte do orçamento do projeto.</a:t>
            </a:r>
          </a:p>
          <a:p>
            <a:pPr lvl="1"/>
            <a:r>
              <a:rPr lang="pt-BR" dirty="0" smtClean="0"/>
              <a:t>Inativo</a:t>
            </a:r>
          </a:p>
          <a:p>
            <a:pPr lvl="2"/>
            <a:r>
              <a:rPr lang="pt-BR" dirty="0" smtClean="0"/>
              <a:t>Indica que o recurso não está mais disponível para atualização.</a:t>
            </a:r>
          </a:p>
          <a:p>
            <a:pPr lvl="1"/>
            <a:r>
              <a:rPr lang="pt-BR" dirty="0" smtClean="0"/>
              <a:t>Calendário</a:t>
            </a:r>
          </a:p>
          <a:p>
            <a:pPr lvl="2"/>
            <a:r>
              <a:rPr lang="pt-BR" dirty="0" smtClean="0"/>
              <a:t>Permite definir um calendário diferente para o recurso.</a:t>
            </a:r>
          </a:p>
          <a:p>
            <a:pPr lvl="1"/>
            <a:r>
              <a:rPr lang="pt-BR" dirty="0" smtClean="0"/>
              <a:t>Disponibilidade do recurso</a:t>
            </a:r>
          </a:p>
          <a:p>
            <a:pPr lvl="2"/>
            <a:r>
              <a:rPr lang="pt-BR" dirty="0" smtClean="0"/>
              <a:t>Permite especificar períodos que existam maior ou menor disponibilidade do recurso.</a:t>
            </a:r>
          </a:p>
          <a:p>
            <a:pPr lvl="2"/>
            <a:r>
              <a:rPr lang="pt-BR" dirty="0" smtClean="0"/>
              <a:t>Exemplo: adição de um novo equipamento por um período de tempo, ou contratação temporária de uma pessoa para execução do serviço.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3701282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Informações dos Recurso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7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/>
              <a:t>Guia </a:t>
            </a:r>
            <a:r>
              <a:rPr lang="pt-BR" dirty="0" smtClean="0"/>
              <a:t>Custos:</a:t>
            </a:r>
            <a:endParaRPr lang="pt-BR" dirty="0"/>
          </a:p>
          <a:p>
            <a:pPr lvl="1"/>
            <a:r>
              <a:rPr lang="pt-BR" dirty="0" smtClean="0"/>
              <a:t>Permite especificar cinco tabelas de custos diferente para um recurso.</a:t>
            </a:r>
          </a:p>
          <a:p>
            <a:pPr lvl="1"/>
            <a:r>
              <a:rPr lang="pt-BR" dirty="0" smtClean="0"/>
              <a:t>Utilizado para indicar o aumento nas taxas de custo do recurso.</a:t>
            </a:r>
          </a:p>
          <a:p>
            <a:pPr lvl="1"/>
            <a:r>
              <a:rPr lang="pt-BR" dirty="0" smtClean="0"/>
              <a:t>Cada tabela</a:t>
            </a:r>
          </a:p>
          <a:p>
            <a:pPr lvl="2"/>
            <a:r>
              <a:rPr lang="pt-BR" dirty="0" smtClean="0"/>
              <a:t>Contém 25 linhas.</a:t>
            </a:r>
          </a:p>
          <a:p>
            <a:pPr lvl="2"/>
            <a:r>
              <a:rPr lang="pt-BR" dirty="0" smtClean="0"/>
              <a:t>Não se deve alterar uma taxa existente.</a:t>
            </a:r>
          </a:p>
          <a:p>
            <a:pPr lvl="2"/>
            <a:r>
              <a:rPr lang="pt-BR" dirty="0" smtClean="0"/>
              <a:t>Qualquer reajuste deve ser inserido em uma nova linha, à partir de sua data de início.</a:t>
            </a:r>
          </a:p>
          <a:p>
            <a:pPr lvl="2"/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21129588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Informações dos Recurso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8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274320" lvl="1"/>
            <a:r>
              <a:rPr lang="pt-BR" dirty="0"/>
              <a:t>Cada tabela</a:t>
            </a:r>
          </a:p>
          <a:p>
            <a:pPr lvl="1"/>
            <a:r>
              <a:rPr lang="pt-BR" dirty="0" smtClean="0"/>
              <a:t>Possui os campos:</a:t>
            </a:r>
          </a:p>
          <a:p>
            <a:pPr lvl="2"/>
            <a:r>
              <a:rPr lang="pt-BR" dirty="0" smtClean="0"/>
              <a:t>Data efetiva</a:t>
            </a:r>
          </a:p>
          <a:p>
            <a:pPr lvl="3"/>
            <a:r>
              <a:rPr lang="pt-BR" dirty="0" smtClean="0"/>
              <a:t>Início da mudança no valor da taxa.</a:t>
            </a:r>
          </a:p>
          <a:p>
            <a:pPr lvl="2"/>
            <a:r>
              <a:rPr lang="pt-BR" dirty="0" smtClean="0"/>
              <a:t>Taxa padrão</a:t>
            </a:r>
          </a:p>
          <a:p>
            <a:pPr lvl="3"/>
            <a:r>
              <a:rPr lang="pt-BR" dirty="0" smtClean="0"/>
              <a:t>Valor utilizado para cálculos de trabalho no horário padrão de trabalho.</a:t>
            </a:r>
          </a:p>
          <a:p>
            <a:pPr lvl="2"/>
            <a:r>
              <a:rPr lang="pt-BR" dirty="0" smtClean="0"/>
              <a:t>Taxa de horas extras</a:t>
            </a:r>
          </a:p>
          <a:p>
            <a:pPr lvl="3"/>
            <a:r>
              <a:rPr lang="pt-BR" dirty="0" smtClean="0"/>
              <a:t>Valor utilizado para cálculos de horas extras</a:t>
            </a:r>
          </a:p>
          <a:p>
            <a:pPr lvl="2"/>
            <a:r>
              <a:rPr lang="pt-BR" dirty="0" smtClean="0"/>
              <a:t>Custo por uso</a:t>
            </a:r>
          </a:p>
          <a:p>
            <a:pPr lvl="3"/>
            <a:r>
              <a:rPr lang="pt-BR" dirty="0" smtClean="0"/>
              <a:t>Valor usado para indicar um custo fixo pela utilização do recurso.</a:t>
            </a:r>
          </a:p>
          <a:p>
            <a:pPr lvl="3"/>
            <a:r>
              <a:rPr lang="pt-BR" dirty="0" smtClean="0"/>
              <a:t>Pode ser associado com a taxa padrão e taxa de hora extra.</a:t>
            </a:r>
          </a:p>
          <a:p>
            <a:pPr lvl="1"/>
            <a:r>
              <a:rPr lang="pt-BR" dirty="0" smtClean="0"/>
              <a:t>Acumulação de custos</a:t>
            </a:r>
          </a:p>
          <a:p>
            <a:pPr lvl="2"/>
            <a:r>
              <a:rPr lang="pt-BR" dirty="0" smtClean="0"/>
              <a:t>Indica a forma como será realizado o pagamento do recurso.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6622996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Custos no Projeto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9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Recursos de Trabalho</a:t>
            </a:r>
          </a:p>
          <a:p>
            <a:pPr lvl="1"/>
            <a:r>
              <a:rPr lang="pt-BR" dirty="0"/>
              <a:t>Utilizada para recursos humanos e equipamentos.</a:t>
            </a:r>
          </a:p>
          <a:p>
            <a:pPr lvl="1"/>
            <a:r>
              <a:rPr lang="pt-BR" dirty="0" smtClean="0"/>
              <a:t>É possível utilizar três formas para associar o custo:</a:t>
            </a:r>
          </a:p>
          <a:p>
            <a:pPr lvl="2"/>
            <a:r>
              <a:rPr lang="pt-BR" dirty="0" smtClean="0"/>
              <a:t>Taxa Padrão</a:t>
            </a:r>
          </a:p>
          <a:p>
            <a:pPr lvl="3"/>
            <a:r>
              <a:rPr lang="pt-BR" dirty="0" smtClean="0"/>
              <a:t>Armazena o valor da </a:t>
            </a:r>
            <a:r>
              <a:rPr lang="pt-BR" b="1" dirty="0" smtClean="0"/>
              <a:t>taxa horária de utilização do recurso</a:t>
            </a:r>
            <a:r>
              <a:rPr lang="pt-BR" dirty="0" smtClean="0"/>
              <a:t>.</a:t>
            </a:r>
          </a:p>
          <a:p>
            <a:pPr lvl="2"/>
            <a:r>
              <a:rPr lang="pt-BR" dirty="0" smtClean="0"/>
              <a:t>Taxa de Horas Extras</a:t>
            </a:r>
          </a:p>
          <a:p>
            <a:pPr lvl="3"/>
            <a:r>
              <a:rPr lang="pt-BR" dirty="0" smtClean="0"/>
              <a:t>Armazena </a:t>
            </a:r>
            <a:r>
              <a:rPr lang="pt-BR" dirty="0"/>
              <a:t>o valor da </a:t>
            </a:r>
            <a:r>
              <a:rPr lang="pt-BR" b="1" dirty="0"/>
              <a:t>taxa horária </a:t>
            </a:r>
            <a:r>
              <a:rPr lang="pt-BR" b="1" dirty="0" smtClean="0"/>
              <a:t>extra de </a:t>
            </a:r>
            <a:r>
              <a:rPr lang="pt-BR" b="1" dirty="0"/>
              <a:t>utilização do recurso</a:t>
            </a:r>
            <a:r>
              <a:rPr lang="pt-BR" dirty="0"/>
              <a:t>.</a:t>
            </a:r>
          </a:p>
          <a:p>
            <a:pPr lvl="2"/>
            <a:r>
              <a:rPr lang="pt-BR" dirty="0" smtClean="0"/>
              <a:t>Custo por Uso</a:t>
            </a:r>
          </a:p>
          <a:p>
            <a:pPr lvl="3"/>
            <a:r>
              <a:rPr lang="pt-BR" dirty="0" smtClean="0"/>
              <a:t>Armazena um </a:t>
            </a:r>
            <a:r>
              <a:rPr lang="pt-BR" b="1" dirty="0" smtClean="0"/>
              <a:t>valor fixo associado a tarefa</a:t>
            </a:r>
            <a:r>
              <a:rPr lang="pt-BR" dirty="0" smtClean="0"/>
              <a:t>, independente das horas trabalhadas.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6114207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em">
  <a:themeElements>
    <a:clrScheme name="Origem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em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rigem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>
    <a:spDef>
      <a:spPr bwMode="auto">
        <a:noFill/>
        <a:ln w="9525" cap="flat" cmpd="sng" algn="ctr">
          <a:solidFill>
            <a:schemeClr val="accent2"/>
          </a:solidFill>
          <a:prstDash val="dash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anchor="t" compatLnSpc="1"/>
      <a:lstStyle>
        <a:defPPr>
          <a:defRPr kumimoji="0" dirty="0"/>
        </a:defPPr>
      </a:lstStyle>
    </a:spDef>
  </a:objectDefaults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1189</TotalTime>
  <Words>859</Words>
  <Application>Microsoft Office PowerPoint</Application>
  <PresentationFormat>Apresentação na tela (4:3)</PresentationFormat>
  <Paragraphs>151</Paragraphs>
  <Slides>19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19</vt:i4>
      </vt:variant>
    </vt:vector>
  </HeadingPairs>
  <TitlesOfParts>
    <vt:vector size="20" baseType="lpstr">
      <vt:lpstr>Origem</vt:lpstr>
      <vt:lpstr>Project 2010</vt:lpstr>
      <vt:lpstr>Tema</vt:lpstr>
      <vt:lpstr>Recursos</vt:lpstr>
      <vt:lpstr>Recursos</vt:lpstr>
      <vt:lpstr>Informações dos Recurso</vt:lpstr>
      <vt:lpstr>Informações dos Recurso</vt:lpstr>
      <vt:lpstr>Informações dos Recurso</vt:lpstr>
      <vt:lpstr>Informações dos Recurso</vt:lpstr>
      <vt:lpstr>Custos no Projeto</vt:lpstr>
      <vt:lpstr>Custos no Projeto</vt:lpstr>
      <vt:lpstr>Custos no Projeto</vt:lpstr>
      <vt:lpstr>Exercício</vt:lpstr>
      <vt:lpstr>Atribuição de Recursos</vt:lpstr>
      <vt:lpstr>Exercício</vt:lpstr>
      <vt:lpstr>Atribuição de Recursos</vt:lpstr>
      <vt:lpstr>Atribuição de Recursos</vt:lpstr>
      <vt:lpstr>Laboratório</vt:lpstr>
      <vt:lpstr>Recursos do Project</vt:lpstr>
      <vt:lpstr>Bibliografia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Título</dc:title>
  <dc:creator>Geo</dc:creator>
  <cp:lastModifiedBy>Geo</cp:lastModifiedBy>
  <cp:revision>149</cp:revision>
  <dcterms:created xsi:type="dcterms:W3CDTF">2011-02-07T12:21:57Z</dcterms:created>
  <dcterms:modified xsi:type="dcterms:W3CDTF">2011-07-06T20:29:21Z</dcterms:modified>
</cp:coreProperties>
</file>